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60" r:id="rId7"/>
    <p:sldId id="262" r:id="rId8"/>
    <p:sldId id="264" r:id="rId9"/>
    <p:sldId id="263" r:id="rId10"/>
    <p:sldId id="265" r:id="rId11"/>
    <p:sldId id="269" r:id="rId12"/>
    <p:sldId id="270" r:id="rId13"/>
    <p:sldId id="266" r:id="rId14"/>
    <p:sldId id="272" r:id="rId15"/>
    <p:sldId id="259" r:id="rId16"/>
    <p:sldId id="267" r:id="rId17"/>
    <p:sldId id="268" r:id="rId18"/>
    <p:sldId id="258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27102A9-8310-4765-A935-A1911B00CA55}" styleName="Stile chiaro 1 - Color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ile chiaro 1 - Color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ile con tema 2 - Colore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4757"/>
  </p:normalViewPr>
  <p:slideViewPr>
    <p:cSldViewPr snapToGrid="0">
      <p:cViewPr varScale="1">
        <p:scale>
          <a:sx n="104" d="100"/>
          <a:sy n="104" d="100"/>
        </p:scale>
        <p:origin x="24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A1259-4006-A148-9F7F-AB1019894EA6}" type="datetimeFigureOut">
              <a:rPr lang="it-IT" smtClean="0"/>
              <a:t>16/04/2026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7F01-5CC8-5D45-93DD-A32324E941F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074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367F01-5CC8-5D45-93DD-A32324E941FD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2429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9F39F-9253-1A9E-702E-B6E3BA1A3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1BCF0C4-4D04-A762-7576-7624200BDE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F72C55-1E7A-0CFF-3F7B-92127CC267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8EF78D-6DB5-45EF-53AC-EF9B00772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367F01-5CC8-5D45-93DD-A32324E941FD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5988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9319B-6FD9-C925-DD6B-59D1FDF43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5791CC-92F6-6C5A-E2D8-61AEBE0A6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CB2B715-62E7-38C2-75AF-2CB76C6F03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9FAE3A9-F29D-E562-9E69-593B94E9B5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367F01-5CC8-5D45-93DD-A32324E941FD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0092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647A3-0FB6-88CA-E392-39A5FB519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E0BACE-BC1A-A67C-984E-EEC045F25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9C476F-98BB-4A41-0C41-8E8C9F5B4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7E0BD5B-617D-CD5B-1D22-B4E4D3ED8C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367F01-5CC8-5D45-93DD-A32324E941FD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9218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B54C7-E442-313D-D578-6C79AB5F7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5A4EEF-F611-C10A-4CAA-D14FD04FD9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A7555EB-AB5E-99FA-44CA-092AA6D5CB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1B3C80-5364-BEA1-3E07-FB93862D11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367F01-5CC8-5D45-93DD-A32324E941FD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339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891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" Type="http://schemas.openxmlformats.org/officeDocument/2006/relationships/image" Target="../media/image4.png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cid:BC0A92E7-6EE9-450B-9C73-936583D21696@homenet.telecomitalia.it" TargetMode="External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C7D0B-6016-465E-E4D2-3CFEA3681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1D75949D-0FC5-6028-CA71-75E2DEA859F1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94A6970A-4EBB-B875-3072-03DFE12B4DC6}"/>
              </a:ext>
            </a:extLst>
          </p:cNvPr>
          <p:cNvSpPr txBox="1">
            <a:spLocks/>
          </p:cNvSpPr>
          <p:nvPr/>
        </p:nvSpPr>
        <p:spPr>
          <a:xfrm>
            <a:off x="-217722" y="2081901"/>
            <a:ext cx="8155170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it-IT" sz="20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0E4464C-3469-06F2-204F-39311F845230}"/>
              </a:ext>
            </a:extLst>
          </p:cNvPr>
          <p:cNvSpPr txBox="1">
            <a:spLocks/>
          </p:cNvSpPr>
          <p:nvPr/>
        </p:nvSpPr>
        <p:spPr>
          <a:xfrm>
            <a:off x="649610" y="2094821"/>
            <a:ext cx="10791275" cy="18232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62 patients were prospectively enrolled (48M; 33±13y)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 achieved histological remission: 18 while on PPI, 14 on budesonide and 9 on Dupilumab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52 weeks, 15 patients on stable therapy underwent EGDs, 8 while on PPI therapy and 7 on Dupilumab.  </a:t>
            </a:r>
            <a:endParaRPr lang="en-US" sz="2400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D6DE4001-F0A3-CC5D-B515-45D8746398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791628"/>
              </p:ext>
            </p:extLst>
          </p:nvPr>
        </p:nvGraphicFramePr>
        <p:xfrm>
          <a:off x="925285" y="4328919"/>
          <a:ext cx="10515600" cy="182880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95571842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84315386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33205874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038379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Dupilumab (n=7)</a:t>
                      </a:r>
                      <a:endParaRPr lang="it-IT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PPI (n=8)</a:t>
                      </a:r>
                      <a:endParaRPr lang="it-IT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82167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Sex (Male)</a:t>
                      </a: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5371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 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diagnosis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28.6±11.21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31.1 ± 14.5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34441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Age of 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onset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16.4 ± 16.5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25.4 ± 16.9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4302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Diagnostic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delay (</a:t>
                      </a:r>
                      <a:r>
                        <a:rPr lang="it-IT" b="1" dirty="0" err="1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it-IT" b="1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 ± 8.3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 ±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0.05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0750735"/>
                  </a:ext>
                </a:extLst>
              </a:tr>
            </a:tbl>
          </a:graphicData>
        </a:graphic>
      </p:graphicFrame>
      <p:sp>
        <p:nvSpPr>
          <p:cNvPr id="7" name="Ovale 6">
            <a:extLst>
              <a:ext uri="{FF2B5EF4-FFF2-40B4-BE49-F238E27FC236}">
                <a16:creationId xmlns:a16="http://schemas.microsoft.com/office/drawing/2014/main" id="{024261F0-FFA3-39EF-B552-81C19C189361}"/>
              </a:ext>
            </a:extLst>
          </p:cNvPr>
          <p:cNvSpPr/>
          <p:nvPr/>
        </p:nvSpPr>
        <p:spPr>
          <a:xfrm>
            <a:off x="9601203" y="5780314"/>
            <a:ext cx="1086712" cy="377405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99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>
            <a:spLocks/>
          </p:cNvSpPr>
          <p:nvPr/>
        </p:nvSpPr>
        <p:spPr>
          <a:xfrm>
            <a:off x="457200" y="1150000"/>
            <a:ext cx="11277600" cy="550000"/>
          </a:xfrm>
          <a:prstGeom prst="rect">
            <a:avLst/>
          </a:prstGeom>
        </p:spPr>
        <p:txBody>
          <a:bodyPr anchor="ctr"/>
          <a:lstStyle/>
          <a:p>
            <a:pPr algn="ctr">
              <a:buNone/>
            </a:pP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7" name="Subtitle"/>
          <p:cNvSpPr txBox="1">
            <a:spLocks/>
          </p:cNvSpPr>
          <p:nvPr/>
        </p:nvSpPr>
        <p:spPr>
          <a:xfrm>
            <a:off x="457200" y="1710000"/>
            <a:ext cx="11277600" cy="240000"/>
          </a:xfrm>
          <a:prstGeom prst="rect">
            <a:avLst/>
          </a:prstGeom>
        </p:spPr>
        <p:txBody>
          <a:bodyPr anchor="ctr"/>
          <a:lstStyle/>
          <a:p>
            <a:pPr algn="ctr">
              <a:buNone/>
            </a:pPr>
            <a:r>
              <a:rPr lang="en-US" sz="1600" i="1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EREFS Score at Baseline (Mean ± SD)</a:t>
            </a:r>
          </a:p>
        </p:txBody>
      </p:sp>
      <p:graphicFrame>
        <p:nvGraphicFramePr>
          <p:cNvPr id="5" name="EREFS Baseline 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77637"/>
              </p:ext>
            </p:extLst>
          </p:nvPr>
        </p:nvGraphicFramePr>
        <p:xfrm>
          <a:off x="738300" y="1995475"/>
          <a:ext cx="10715400" cy="388620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396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1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b="1" dirty="0">
                          <a:solidFill>
                            <a:schemeClr val="accent1"/>
                          </a:solidFill>
                        </a:rPr>
                        <a:t>Score EREFS</a:t>
                      </a:r>
                      <a:endParaRPr lang="en-US" sz="17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b="1" dirty="0">
                          <a:solidFill>
                            <a:schemeClr val="accent1"/>
                          </a:solidFill>
                        </a:rPr>
                        <a:t>Dupilumab</a:t>
                      </a:r>
                      <a:endParaRPr lang="en-US" sz="17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b="1" dirty="0">
                          <a:solidFill>
                            <a:schemeClr val="accent1"/>
                          </a:solidFill>
                        </a:rPr>
                        <a:t>PPI</a:t>
                      </a:r>
                      <a:endParaRPr lang="en-US" sz="17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b="1" dirty="0">
                          <a:solidFill>
                            <a:schemeClr val="accent1"/>
                          </a:solidFill>
                        </a:rPr>
                        <a:t>p-value</a:t>
                      </a:r>
                      <a:endParaRPr lang="en-US" sz="17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accent1"/>
                          </a:solidFill>
                        </a:rPr>
                        <a:t>EREFS Subitems</a:t>
                      </a:r>
                      <a:endParaRPr lang="en-US" sz="16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Edema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0.86 ± 0.38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1.00 ± 0.00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Rings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1.57 ± 0.98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1.78 ± 0.67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Exudates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0.43 ± 0.53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0.33 ± 0.50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Furrows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1.00 ± 0.82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0.44 ± 0.53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Stricture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0.29 ± 0.49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0.00 ± 0.00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1" dirty="0" err="1">
                          <a:solidFill>
                            <a:srgbClr val="C00000"/>
                          </a:solidFill>
                        </a:rPr>
                        <a:t>p</a:t>
                      </a:r>
                      <a:r>
                        <a:rPr lang="it-IT" sz="1700" b="1" dirty="0">
                          <a:solidFill>
                            <a:srgbClr val="C00000"/>
                          </a:solidFill>
                        </a:rPr>
                        <a:t>&lt;0.05</a:t>
                      </a:r>
                      <a:endParaRPr lang="it-IT" sz="17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b="1" dirty="0">
                          <a:solidFill>
                            <a:schemeClr val="accent1"/>
                          </a:solidFill>
                        </a:rPr>
                        <a:t>Summary Scores</a:t>
                      </a:r>
                      <a:endParaRPr lang="en-US" sz="16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Total EREFS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4.00 ± 2.00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3.56 ± 1.24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925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Inflammatory subscore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2.29 ± 1.25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1.78 ± 0.83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Fibrotic subscore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1.86 ± 1.35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1.78 ± 0.67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700" dirty="0">
                          <a:solidFill>
                            <a:schemeClr val="accent1"/>
                          </a:solidFill>
                        </a:rPr>
                        <a:t>NS</a:t>
                      </a:r>
                      <a:endParaRPr lang="en-US" sz="1700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Footnote"/>
          <p:cNvSpPr txBox="1">
            <a:spLocks/>
          </p:cNvSpPr>
          <p:nvPr/>
        </p:nvSpPr>
        <p:spPr>
          <a:xfrm>
            <a:off x="738300" y="6090695"/>
            <a:ext cx="11277600" cy="350000"/>
          </a:xfrm>
          <a:prstGeom prst="rect">
            <a:avLst/>
          </a:prstGeom>
        </p:spPr>
        <p:txBody>
          <a:bodyPr anchor="ctr"/>
          <a:lstStyle/>
          <a:p>
            <a:pPr algn="l">
              <a:buNone/>
            </a:pPr>
            <a:r>
              <a:rPr lang="en-US" sz="1200" i="1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 = not significant.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F20E5-68FA-3F0F-CC85-641261FC4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D135A8C-0BBC-279E-3B7A-A2604F5FE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955" y="2258107"/>
            <a:ext cx="9178088" cy="3881436"/>
          </a:xfrm>
          <a:prstGeom prst="rect">
            <a:avLst/>
          </a:prstGeom>
        </p:spPr>
      </p:pic>
      <p:sp>
        <p:nvSpPr>
          <p:cNvPr id="3" name="Segnaposto contenuto 3">
            <a:extLst>
              <a:ext uri="{FF2B5EF4-FFF2-40B4-BE49-F238E27FC236}">
                <a16:creationId xmlns:a16="http://schemas.microsoft.com/office/drawing/2014/main" id="{4BB40A1B-2FF7-2547-33FF-3940A1D22605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E2C61A64-6CC5-4775-FB3A-4BD46101D1A2}"/>
              </a:ext>
            </a:extLst>
          </p:cNvPr>
          <p:cNvSpPr/>
          <p:nvPr/>
        </p:nvSpPr>
        <p:spPr>
          <a:xfrm>
            <a:off x="4664766" y="3896138"/>
            <a:ext cx="675860" cy="38431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6F623D0B-8995-8AB9-3A8F-E65ACF827168}"/>
              </a:ext>
            </a:extLst>
          </p:cNvPr>
          <p:cNvSpPr/>
          <p:nvPr/>
        </p:nvSpPr>
        <p:spPr>
          <a:xfrm>
            <a:off x="9018108" y="4048538"/>
            <a:ext cx="675860" cy="38431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95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F2A98-A034-D464-E4CA-554C1725D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3">
            <a:extLst>
              <a:ext uri="{FF2B5EF4-FFF2-40B4-BE49-F238E27FC236}">
                <a16:creationId xmlns:a16="http://schemas.microsoft.com/office/drawing/2014/main" id="{D0ADD1BA-29EC-F2E6-7504-0B3B247CFBB9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3B520CE9-1E1D-1134-F2EA-893129E9685A}"/>
              </a:ext>
            </a:extLst>
          </p:cNvPr>
          <p:cNvSpPr txBox="1">
            <a:spLocks/>
          </p:cNvSpPr>
          <p:nvPr/>
        </p:nvSpPr>
        <p:spPr>
          <a:xfrm>
            <a:off x="687639" y="2615359"/>
            <a:ext cx="10816722" cy="20892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Consistent improvement in endoscopic disease activity in both PPI and Dupilumab treated </a:t>
            </a:r>
            <a:r>
              <a:rPr lang="en-US" sz="24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patients after one year of treatment.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Dupilumab patients showed a significant improvement in all </a:t>
            </a:r>
            <a:r>
              <a:rPr lang="en-US" sz="24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endoscopic features at 52 weeks compared to PPI responder.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093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E608B-F1BD-7341-9400-9675AB7C7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3">
            <a:extLst>
              <a:ext uri="{FF2B5EF4-FFF2-40B4-BE49-F238E27FC236}">
                <a16:creationId xmlns:a16="http://schemas.microsoft.com/office/drawing/2014/main" id="{2A25E202-273B-6A1B-DF84-31BE74A6F30E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  <a:p>
            <a:pPr marL="0" indent="0" algn="ctr">
              <a:buNone/>
            </a:pPr>
            <a:endParaRPr lang="en-GB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85E18B-D03E-1677-C441-C80515EACFAA}"/>
              </a:ext>
            </a:extLst>
          </p:cNvPr>
          <p:cNvSpPr txBox="1">
            <a:spLocks/>
          </p:cNvSpPr>
          <p:nvPr/>
        </p:nvSpPr>
        <p:spPr>
          <a:xfrm>
            <a:off x="687638" y="2258107"/>
            <a:ext cx="10816722" cy="42123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Long-term Dupilumab therapy appears highly effective in </a:t>
            </a:r>
            <a:r>
              <a:rPr lang="en-GB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halting and reversing </a:t>
            </a:r>
            <a:r>
              <a:rPr lang="en-GB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esophageal</a:t>
            </a:r>
            <a:r>
              <a:rPr lang="en-GB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remodeling</a:t>
            </a:r>
            <a:r>
              <a:rPr lang="en-GB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results highlight the potential of biological therapy to modify the natural history of </a:t>
            </a:r>
            <a:r>
              <a:rPr lang="en-GB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GB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even in patients with long-standing disease and established fibrotic changes.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E794D3-7AC1-3D62-8063-5FB540934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Long-term Dupilumab therapy appears highly effective in 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halting and reversing </a:t>
            </a:r>
            <a:r>
              <a:rPr kumimoji="0" lang="en-GB" sz="1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esophageal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GB" sz="1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remodeling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results highlight the potential of biological therapy to modify the natural history of </a:t>
            </a:r>
            <a:r>
              <a:rPr kumimoji="0" lang="en-GB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EoE</a:t>
            </a:r>
            <a:r>
              <a:rPr kumimoji="0" lang="en-GB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even in patients with long-standing disease and established fibrotic changes.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141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60235-B584-8FF3-3A9D-1EDF72D89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A05C6AA-C46D-E17D-E3B9-DDFB452BEFD2}"/>
              </a:ext>
            </a:extLst>
          </p:cNvPr>
          <p:cNvSpPr txBox="1"/>
          <p:nvPr/>
        </p:nvSpPr>
        <p:spPr>
          <a:xfrm>
            <a:off x="2361772" y="2844225"/>
            <a:ext cx="7468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1902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E967803-3FC5-2C83-859D-BC1948A0FE7C}"/>
              </a:ext>
            </a:extLst>
          </p:cNvPr>
          <p:cNvSpPr txBox="1"/>
          <p:nvPr/>
        </p:nvSpPr>
        <p:spPr>
          <a:xfrm>
            <a:off x="1335358" y="1582341"/>
            <a:ext cx="952128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LONG-TERM EFFECTS OF DUPILUMAB ON ENDOSCOPIC FEATURES OF EOSINOPHILIC ESOPHAGITIS</a:t>
            </a:r>
            <a:endParaRPr lang="it-IT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BD15034-F698-CB13-FF33-B427F9CD8B80}"/>
              </a:ext>
            </a:extLst>
          </p:cNvPr>
          <p:cNvSpPr txBox="1"/>
          <p:nvPr/>
        </p:nvSpPr>
        <p:spPr>
          <a:xfrm>
            <a:off x="1674541" y="3811624"/>
            <a:ext cx="8842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 Pesce, </a:t>
            </a:r>
            <a:r>
              <a:rPr lang="it-IT" u="sng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 Ricchiuti</a:t>
            </a:r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P. De Giorgi, M. De Paola, M. Falco, </a:t>
            </a:r>
            <a:r>
              <a:rPr lang="it-IT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Maione, A. Chini, G. Sarnelli </a:t>
            </a: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43FDB52-2D30-EE54-1626-72A86899F859}"/>
              </a:ext>
            </a:extLst>
          </p:cNvPr>
          <p:cNvSpPr txBox="1"/>
          <p:nvPr/>
        </p:nvSpPr>
        <p:spPr>
          <a:xfrm>
            <a:off x="3944287" y="4554830"/>
            <a:ext cx="43034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</a:t>
            </a:r>
            <a:r>
              <a:rPr lang="it-IT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Naples</a:t>
            </a:r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“Federico II”</a:t>
            </a:r>
          </a:p>
          <a:p>
            <a:pPr algn="ctr"/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clinical medicine and surgery</a:t>
            </a:r>
          </a:p>
          <a:p>
            <a:endParaRPr lang="it-IT" dirty="0"/>
          </a:p>
        </p:txBody>
      </p:sp>
      <p:cxnSp>
        <p:nvCxnSpPr>
          <p:cNvPr id="7" name="Connettore dritto 6">
            <a:extLst>
              <a:ext uri="{FF2B5EF4-FFF2-40B4-BE49-F238E27FC236}">
                <a16:creationId xmlns:a16="http://schemas.microsoft.com/office/drawing/2014/main" id="{52E23044-5700-3047-C25B-F11C2132962A}"/>
              </a:ext>
            </a:extLst>
          </p:cNvPr>
          <p:cNvCxnSpPr/>
          <p:nvPr/>
        </p:nvCxnSpPr>
        <p:spPr>
          <a:xfrm>
            <a:off x="760140" y="3466981"/>
            <a:ext cx="10671717" cy="0"/>
          </a:xfrm>
          <a:prstGeom prst="line">
            <a:avLst/>
          </a:prstGeom>
          <a:ln w="349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2" descr="logoDefault_b1">
            <a:extLst>
              <a:ext uri="{FF2B5EF4-FFF2-40B4-BE49-F238E27FC236}">
                <a16:creationId xmlns:a16="http://schemas.microsoft.com/office/drawing/2014/main" id="{E0CF523C-F9C7-429C-1BD9-588B8F0D3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499" y="5435296"/>
            <a:ext cx="1143002" cy="114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562FC-F2E9-E3F8-3202-9CBF71CB9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B862EEB8-BDF1-026B-E2FA-FB2C8BE33A05}"/>
              </a:ext>
            </a:extLst>
          </p:cNvPr>
          <p:cNvSpPr txBox="1">
            <a:spLocks/>
          </p:cNvSpPr>
          <p:nvPr/>
        </p:nvSpPr>
        <p:spPr>
          <a:xfrm>
            <a:off x="0" y="1714505"/>
            <a:ext cx="12192000" cy="42637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b="1" dirty="0"/>
          </a:p>
          <a:p>
            <a:pPr algn="ctr"/>
            <a:endParaRPr lang="fr-FR" b="1" dirty="0"/>
          </a:p>
          <a:p>
            <a:pPr marL="0" indent="0" algn="ctr">
              <a:buNone/>
            </a:pPr>
            <a:r>
              <a:rPr lang="fr-FR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Mario </a:t>
            </a:r>
            <a:r>
              <a:rPr lang="fr-FR" sz="26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Ricchiuti</a:t>
            </a:r>
            <a:endParaRPr lang="fr-FR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Naples “Federico II” - Department of clinical medicine and surgery</a:t>
            </a: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 not disclose any conflict of interest pertaining this presentation.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pic>
        <p:nvPicPr>
          <p:cNvPr id="2" name="Picture 12" descr="logoDefault_b1">
            <a:extLst>
              <a:ext uri="{FF2B5EF4-FFF2-40B4-BE49-F238E27FC236}">
                <a16:creationId xmlns:a16="http://schemas.microsoft.com/office/drawing/2014/main" id="{4B32E6FD-A826-E646-FBBA-8C27B5BD3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499" y="5435296"/>
            <a:ext cx="1143002" cy="114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1984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2991D-7474-4F9E-0FDD-0E582DBDB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7AD8CA6D-74C1-39E0-B51F-4DEE4C9AB530}"/>
              </a:ext>
            </a:extLst>
          </p:cNvPr>
          <p:cNvSpPr txBox="1">
            <a:spLocks/>
          </p:cNvSpPr>
          <p:nvPr/>
        </p:nvSpPr>
        <p:spPr>
          <a:xfrm>
            <a:off x="3460830" y="1520738"/>
            <a:ext cx="5270339" cy="5388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326A5D2-FCDF-404B-953E-9794C9783991}"/>
              </a:ext>
            </a:extLst>
          </p:cNvPr>
          <p:cNvSpPr txBox="1">
            <a:spLocks/>
          </p:cNvSpPr>
          <p:nvPr/>
        </p:nvSpPr>
        <p:spPr>
          <a:xfrm>
            <a:off x="584296" y="2258107"/>
            <a:ext cx="10735426" cy="91909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Eosinophilic Esophagitis 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a chronic, immune-mediated disease characterized by eosinophilic inflammation of the esophagus.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9376E4AA-54EF-C053-D930-4C796CA39D0F}"/>
              </a:ext>
            </a:extLst>
          </p:cNvPr>
          <p:cNvSpPr txBox="1">
            <a:spLocks/>
          </p:cNvSpPr>
          <p:nvPr/>
        </p:nvSpPr>
        <p:spPr>
          <a:xfrm>
            <a:off x="584296" y="3177204"/>
            <a:ext cx="10735426" cy="14727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result in esophageal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remodeling and fibrotic changes 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may lead to esophageal strictures and impair esophageal function.</a:t>
            </a:r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04A7A-AF9F-D305-83B3-F728EA6D4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4F996703-F4FA-2430-E982-74DCABEADC4E}"/>
              </a:ext>
            </a:extLst>
          </p:cNvPr>
          <p:cNvSpPr txBox="1">
            <a:spLocks/>
          </p:cNvSpPr>
          <p:nvPr/>
        </p:nvSpPr>
        <p:spPr>
          <a:xfrm>
            <a:off x="728287" y="653923"/>
            <a:ext cx="10735426" cy="14727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result in esophageal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remodeling and fibrotic changes 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may lead to esophageal strictures and impair esophageal function.</a:t>
            </a:r>
            <a:r>
              <a:rPr lang="it-IT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sp>
        <p:nvSpPr>
          <p:cNvPr id="69" name="Rectangle: Rounded Corners 26">
            <a:extLst>
              <a:ext uri="{FF2B5EF4-FFF2-40B4-BE49-F238E27FC236}">
                <a16:creationId xmlns:a16="http://schemas.microsoft.com/office/drawing/2014/main" id="{97425D89-E55A-FE5A-9D32-BE81823E03C7}"/>
              </a:ext>
            </a:extLst>
          </p:cNvPr>
          <p:cNvSpPr/>
          <p:nvPr/>
        </p:nvSpPr>
        <p:spPr>
          <a:xfrm>
            <a:off x="9655783" y="3644117"/>
            <a:ext cx="1906771" cy="1304806"/>
          </a:xfrm>
          <a:prstGeom prst="roundRect">
            <a:avLst>
              <a:gd name="adj" fmla="val 143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Doubled risk of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fibrostenosis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for every 10 years of disease activity</a:t>
            </a:r>
            <a:endParaRPr kumimoji="0" lang="en-US" sz="1800" b="1" i="0" u="none" strike="noStrike" kern="0" cap="none" spc="0" normalizeH="0" baseline="30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1C3AF7FF-868C-9301-35D4-FAE16AF608D6}"/>
              </a:ext>
            </a:extLst>
          </p:cNvPr>
          <p:cNvGrpSpPr/>
          <p:nvPr/>
        </p:nvGrpSpPr>
        <p:grpSpPr>
          <a:xfrm>
            <a:off x="464891" y="2048046"/>
            <a:ext cx="10623273" cy="4567344"/>
            <a:chOff x="464891" y="2048046"/>
            <a:chExt cx="10623273" cy="4567344"/>
          </a:xfrm>
        </p:grpSpPr>
        <p:sp>
          <p:nvSpPr>
            <p:cNvPr id="2" name="Freccia a destra 14">
              <a:extLst>
                <a:ext uri="{FF2B5EF4-FFF2-40B4-BE49-F238E27FC236}">
                  <a16:creationId xmlns:a16="http://schemas.microsoft.com/office/drawing/2014/main" id="{439BCE43-0BE4-B3A4-B01A-FBD830900AA0}"/>
                </a:ext>
              </a:extLst>
            </p:cNvPr>
            <p:cNvSpPr/>
            <p:nvPr/>
          </p:nvSpPr>
          <p:spPr>
            <a:xfrm>
              <a:off x="2301505" y="2048046"/>
              <a:ext cx="6644228" cy="43466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AF8485E3-80EF-ADBA-BC8E-EE2566761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8298" y="2614186"/>
              <a:ext cx="349079" cy="323814"/>
            </a:xfrm>
            <a:prstGeom prst="rect">
              <a:avLst/>
            </a:prstGeom>
          </p:spPr>
        </p:pic>
        <p:pic>
          <p:nvPicPr>
            <p:cNvPr id="7" name="Immagine 12">
              <a:extLst>
                <a:ext uri="{FF2B5EF4-FFF2-40B4-BE49-F238E27FC236}">
                  <a16:creationId xmlns:a16="http://schemas.microsoft.com/office/drawing/2014/main" id="{64343174-F53E-DFE6-8E76-EA87E989F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872" y="2654813"/>
              <a:ext cx="327019" cy="321932"/>
            </a:xfrm>
            <a:prstGeom prst="rect">
              <a:avLst/>
            </a:prstGeom>
          </p:spPr>
        </p:pic>
        <p:sp>
          <p:nvSpPr>
            <p:cNvPr id="9" name="Content Placeholder 33">
              <a:extLst>
                <a:ext uri="{FF2B5EF4-FFF2-40B4-BE49-F238E27FC236}">
                  <a16:creationId xmlns:a16="http://schemas.microsoft.com/office/drawing/2014/main" id="{9363C656-D526-49AE-B802-8639364649CA}"/>
                </a:ext>
              </a:extLst>
            </p:cNvPr>
            <p:cNvSpPr txBox="1">
              <a:spLocks/>
            </p:cNvSpPr>
            <p:nvPr/>
          </p:nvSpPr>
          <p:spPr>
            <a:xfrm>
              <a:off x="2367881" y="2957971"/>
              <a:ext cx="799455" cy="224358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Eosinophil</a:t>
              </a:r>
              <a:endParaRPr kumimoji="0" 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0" name="Immagine 16">
              <a:extLst>
                <a:ext uri="{FF2B5EF4-FFF2-40B4-BE49-F238E27FC236}">
                  <a16:creationId xmlns:a16="http://schemas.microsoft.com/office/drawing/2014/main" id="{E188751A-815A-1EBD-11BC-DE0A2B31D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4863" y="3073883"/>
              <a:ext cx="1019768" cy="1094696"/>
            </a:xfrm>
            <a:prstGeom prst="rect">
              <a:avLst/>
            </a:prstGeom>
          </p:spPr>
        </p:pic>
        <p:pic>
          <p:nvPicPr>
            <p:cNvPr id="11" name="Immagine 25">
              <a:extLst>
                <a:ext uri="{FF2B5EF4-FFF2-40B4-BE49-F238E27FC236}">
                  <a16:creationId xmlns:a16="http://schemas.microsoft.com/office/drawing/2014/main" id="{68E83480-7FB8-B8F1-1916-15B8985A5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1306" y="2609715"/>
              <a:ext cx="489058" cy="361659"/>
            </a:xfrm>
            <a:prstGeom prst="rect">
              <a:avLst/>
            </a:prstGeom>
          </p:spPr>
        </p:pic>
        <p:sp>
          <p:nvSpPr>
            <p:cNvPr id="12" name="Content Placeholder 33">
              <a:extLst>
                <a:ext uri="{FF2B5EF4-FFF2-40B4-BE49-F238E27FC236}">
                  <a16:creationId xmlns:a16="http://schemas.microsoft.com/office/drawing/2014/main" id="{6D1B69A2-BD23-DCD8-EE09-9DA0DEF7BDBA}"/>
                </a:ext>
              </a:extLst>
            </p:cNvPr>
            <p:cNvSpPr txBox="1">
              <a:spLocks/>
            </p:cNvSpPr>
            <p:nvPr/>
          </p:nvSpPr>
          <p:spPr>
            <a:xfrm>
              <a:off x="1956533" y="3507791"/>
              <a:ext cx="1204142" cy="253623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Esophageal</a:t>
              </a:r>
            </a:p>
            <a:p>
              <a:pPr marL="0" marR="0" lvl="0" indent="0" algn="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epithelium</a:t>
              </a:r>
            </a:p>
          </p:txBody>
        </p:sp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89E7C608-C37D-63CF-EB4F-DBF8F10535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485"/>
            <a:stretch/>
          </p:blipFill>
          <p:spPr bwMode="auto">
            <a:xfrm>
              <a:off x="5838422" y="2613263"/>
              <a:ext cx="327019" cy="325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Content Placeholder 33">
              <a:extLst>
                <a:ext uri="{FF2B5EF4-FFF2-40B4-BE49-F238E27FC236}">
                  <a16:creationId xmlns:a16="http://schemas.microsoft.com/office/drawing/2014/main" id="{70AB8001-BB40-542A-DFFD-653F9914148C}"/>
                </a:ext>
              </a:extLst>
            </p:cNvPr>
            <p:cNvSpPr txBox="1">
              <a:spLocks/>
            </p:cNvSpPr>
            <p:nvPr/>
          </p:nvSpPr>
          <p:spPr>
            <a:xfrm>
              <a:off x="5700248" y="2958204"/>
              <a:ext cx="903734" cy="253623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Th2 cell</a:t>
              </a:r>
              <a:endParaRPr kumimoji="0" 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Content Placeholder 33">
              <a:extLst>
                <a:ext uri="{FF2B5EF4-FFF2-40B4-BE49-F238E27FC236}">
                  <a16:creationId xmlns:a16="http://schemas.microsoft.com/office/drawing/2014/main" id="{52FF3D6B-7FCA-83A3-F112-EB109FB109FF}"/>
                </a:ext>
              </a:extLst>
            </p:cNvPr>
            <p:cNvSpPr txBox="1">
              <a:spLocks/>
            </p:cNvSpPr>
            <p:nvPr/>
          </p:nvSpPr>
          <p:spPr>
            <a:xfrm>
              <a:off x="3487393" y="2957353"/>
              <a:ext cx="799455" cy="224358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Mast cell</a:t>
              </a:r>
              <a:endParaRPr kumimoji="0" 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6" name="Group 130">
              <a:extLst>
                <a:ext uri="{FF2B5EF4-FFF2-40B4-BE49-F238E27FC236}">
                  <a16:creationId xmlns:a16="http://schemas.microsoft.com/office/drawing/2014/main" id="{80F518BE-CCFB-7F6D-4464-B8F9B51AF470}"/>
                </a:ext>
              </a:extLst>
            </p:cNvPr>
            <p:cNvGrpSpPr/>
            <p:nvPr/>
          </p:nvGrpSpPr>
          <p:grpSpPr>
            <a:xfrm>
              <a:off x="5799178" y="3275445"/>
              <a:ext cx="1023907" cy="945035"/>
              <a:chOff x="4117256" y="2629640"/>
              <a:chExt cx="1124165" cy="1072787"/>
            </a:xfrm>
          </p:grpSpPr>
          <p:pic>
            <p:nvPicPr>
              <p:cNvPr id="17" name="Immagine 17">
                <a:extLst>
                  <a:ext uri="{FF2B5EF4-FFF2-40B4-BE49-F238E27FC236}">
                    <a16:creationId xmlns:a16="http://schemas.microsoft.com/office/drawing/2014/main" id="{191A1B3F-6294-6541-162C-E2241561E2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484"/>
              <a:stretch/>
            </p:blipFill>
            <p:spPr>
              <a:xfrm>
                <a:off x="4117256" y="2629640"/>
                <a:ext cx="1116537" cy="1072787"/>
              </a:xfrm>
              <a:prstGeom prst="rect">
                <a:avLst/>
              </a:prstGeom>
            </p:spPr>
          </p:pic>
          <p:pic>
            <p:nvPicPr>
              <p:cNvPr id="18" name="6A278678-DD78-47BB-8B30-A35F8B5CE9B3">
                <a:extLst>
                  <a:ext uri="{FF2B5EF4-FFF2-40B4-BE49-F238E27FC236}">
                    <a16:creationId xmlns:a16="http://schemas.microsoft.com/office/drawing/2014/main" id="{278BCC64-A201-EA1A-381D-AE08990DD1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1511" y="3028062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6A278678-DD78-47BB-8B30-A35F8B5CE9B3">
                <a:extLst>
                  <a:ext uri="{FF2B5EF4-FFF2-40B4-BE49-F238E27FC236}">
                    <a16:creationId xmlns:a16="http://schemas.microsoft.com/office/drawing/2014/main" id="{644CEDC8-C0C4-AAFD-FB3C-2566C237E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3135" y="2678956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6A278678-DD78-47BB-8B30-A35F8B5CE9B3">
                <a:extLst>
                  <a:ext uri="{FF2B5EF4-FFF2-40B4-BE49-F238E27FC236}">
                    <a16:creationId xmlns:a16="http://schemas.microsoft.com/office/drawing/2014/main" id="{C7B921C0-4262-5FFF-9B9D-D92356B591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0151" y="2716567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6A278678-DD78-47BB-8B30-A35F8B5CE9B3">
                <a:extLst>
                  <a:ext uri="{FF2B5EF4-FFF2-40B4-BE49-F238E27FC236}">
                    <a16:creationId xmlns:a16="http://schemas.microsoft.com/office/drawing/2014/main" id="{A2E5A556-0FF5-E9F7-C7DD-8CE4549C40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6076" y="2854845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5">
                <a:extLst>
                  <a:ext uri="{FF2B5EF4-FFF2-40B4-BE49-F238E27FC236}">
                    <a16:creationId xmlns:a16="http://schemas.microsoft.com/office/drawing/2014/main" id="{00BE6826-AC8A-CED6-8B7B-0048A11813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4125584" y="3046236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5">
                <a:extLst>
                  <a:ext uri="{FF2B5EF4-FFF2-40B4-BE49-F238E27FC236}">
                    <a16:creationId xmlns:a16="http://schemas.microsoft.com/office/drawing/2014/main" id="{519E4C21-CBF4-31A4-A140-6DEF8AD324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4282295" y="2803425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Picture 5">
                <a:extLst>
                  <a:ext uri="{FF2B5EF4-FFF2-40B4-BE49-F238E27FC236}">
                    <a16:creationId xmlns:a16="http://schemas.microsoft.com/office/drawing/2014/main" id="{BFAAE909-7D8C-DEF7-680D-B7D0CE7AC9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4586289" y="2774076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5">
                <a:extLst>
                  <a:ext uri="{FF2B5EF4-FFF2-40B4-BE49-F238E27FC236}">
                    <a16:creationId xmlns:a16="http://schemas.microsoft.com/office/drawing/2014/main" id="{08CAB350-6FF4-3B6D-0CB7-0F13BFD539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4595928" y="3048260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5">
                <a:extLst>
                  <a:ext uri="{FF2B5EF4-FFF2-40B4-BE49-F238E27FC236}">
                    <a16:creationId xmlns:a16="http://schemas.microsoft.com/office/drawing/2014/main" id="{FEBF5724-A63F-6E73-5A3E-5721962927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5033008" y="2796571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5">
                <a:extLst>
                  <a:ext uri="{FF2B5EF4-FFF2-40B4-BE49-F238E27FC236}">
                    <a16:creationId xmlns:a16="http://schemas.microsoft.com/office/drawing/2014/main" id="{CBB59A1A-FAB2-DBF3-5413-9F0A195120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5083743" y="3012602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8" name="6A278678-DD78-47BB-8B30-A35F8B5CE9B3">
              <a:extLst>
                <a:ext uri="{FF2B5EF4-FFF2-40B4-BE49-F238E27FC236}">
                  <a16:creationId xmlns:a16="http://schemas.microsoft.com/office/drawing/2014/main" id="{BA50791E-0810-C30E-AF10-85B68FC1FF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r:link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7678" y="2599901"/>
              <a:ext cx="365939" cy="310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9" name="Group 143">
              <a:extLst>
                <a:ext uri="{FF2B5EF4-FFF2-40B4-BE49-F238E27FC236}">
                  <a16:creationId xmlns:a16="http://schemas.microsoft.com/office/drawing/2014/main" id="{C9A9C3D4-F9C1-8C10-9277-71E7C756E8E6}"/>
                </a:ext>
              </a:extLst>
            </p:cNvPr>
            <p:cNvGrpSpPr/>
            <p:nvPr/>
          </p:nvGrpSpPr>
          <p:grpSpPr>
            <a:xfrm>
              <a:off x="8131323" y="3076256"/>
              <a:ext cx="1016959" cy="1092324"/>
              <a:chOff x="6685086" y="2462442"/>
              <a:chExt cx="1116537" cy="1239986"/>
            </a:xfrm>
          </p:grpSpPr>
          <p:pic>
            <p:nvPicPr>
              <p:cNvPr id="30" name="Immagine 18">
                <a:extLst>
                  <a:ext uri="{FF2B5EF4-FFF2-40B4-BE49-F238E27FC236}">
                    <a16:creationId xmlns:a16="http://schemas.microsoft.com/office/drawing/2014/main" id="{A6C0B66D-4DF2-996E-DD0C-76CB7A85E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5086" y="2462442"/>
                <a:ext cx="1116537" cy="1239986"/>
              </a:xfrm>
              <a:prstGeom prst="rect">
                <a:avLst/>
              </a:prstGeom>
            </p:spPr>
          </p:pic>
          <p:pic>
            <p:nvPicPr>
              <p:cNvPr id="31" name="6A278678-DD78-47BB-8B30-A35F8B5CE9B3">
                <a:extLst>
                  <a:ext uri="{FF2B5EF4-FFF2-40B4-BE49-F238E27FC236}">
                    <a16:creationId xmlns:a16="http://schemas.microsoft.com/office/drawing/2014/main" id="{96B79B70-EC80-1552-8EFF-403C4B1C77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8592" y="2827587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6A278678-DD78-47BB-8B30-A35F8B5CE9B3">
                <a:extLst>
                  <a:ext uri="{FF2B5EF4-FFF2-40B4-BE49-F238E27FC236}">
                    <a16:creationId xmlns:a16="http://schemas.microsoft.com/office/drawing/2014/main" id="{87DC6903-3135-3D6E-DE07-F51D389385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49126" y="2738610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6A278678-DD78-47BB-8B30-A35F8B5CE9B3">
                <a:extLst>
                  <a:ext uri="{FF2B5EF4-FFF2-40B4-BE49-F238E27FC236}">
                    <a16:creationId xmlns:a16="http://schemas.microsoft.com/office/drawing/2014/main" id="{3FE272F5-55CE-6399-D64B-51AA13997B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3896" y="2649598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6A278678-DD78-47BB-8B30-A35F8B5CE9B3">
                <a:extLst>
                  <a:ext uri="{FF2B5EF4-FFF2-40B4-BE49-F238E27FC236}">
                    <a16:creationId xmlns:a16="http://schemas.microsoft.com/office/drawing/2014/main" id="{2BF75B90-13AA-C1B5-9EAB-AB04E7C5AD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3111" y="3047134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6A278678-DD78-47BB-8B30-A35F8B5CE9B3">
                <a:extLst>
                  <a:ext uri="{FF2B5EF4-FFF2-40B4-BE49-F238E27FC236}">
                    <a16:creationId xmlns:a16="http://schemas.microsoft.com/office/drawing/2014/main" id="{C538C1D4-E953-93E0-1E49-6BBE324DDA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31197" y="3161608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6A278678-DD78-47BB-8B30-A35F8B5CE9B3">
                <a:extLst>
                  <a:ext uri="{FF2B5EF4-FFF2-40B4-BE49-F238E27FC236}">
                    <a16:creationId xmlns:a16="http://schemas.microsoft.com/office/drawing/2014/main" id="{D2FFA62F-CF35-BD27-8736-91E8E6BAFE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24817" y="2870484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6A278678-DD78-47BB-8B30-A35F8B5CE9B3">
                <a:extLst>
                  <a:ext uri="{FF2B5EF4-FFF2-40B4-BE49-F238E27FC236}">
                    <a16:creationId xmlns:a16="http://schemas.microsoft.com/office/drawing/2014/main" id="{51AA7E2B-7CBC-14C2-F397-0340191885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0681" y="3192263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6A278678-DD78-47BB-8B30-A35F8B5CE9B3">
                <a:extLst>
                  <a:ext uri="{FF2B5EF4-FFF2-40B4-BE49-F238E27FC236}">
                    <a16:creationId xmlns:a16="http://schemas.microsoft.com/office/drawing/2014/main" id="{52BD8ED2-BB65-4020-76B8-8AEF29E19B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73869" y="2645979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6A278678-DD78-47BB-8B30-A35F8B5CE9B3">
                <a:extLst>
                  <a:ext uri="{FF2B5EF4-FFF2-40B4-BE49-F238E27FC236}">
                    <a16:creationId xmlns:a16="http://schemas.microsoft.com/office/drawing/2014/main" id="{91964970-77AE-D053-EE5C-6D884E2BD1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r:link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2825" y="3058899"/>
                <a:ext cx="85345" cy="756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Picture 5">
                <a:extLst>
                  <a:ext uri="{FF2B5EF4-FFF2-40B4-BE49-F238E27FC236}">
                    <a16:creationId xmlns:a16="http://schemas.microsoft.com/office/drawing/2014/main" id="{2EBEB4DA-A70A-FA1F-81F5-4A2829F95F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6696990" y="2745354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Picture 5">
                <a:extLst>
                  <a:ext uri="{FF2B5EF4-FFF2-40B4-BE49-F238E27FC236}">
                    <a16:creationId xmlns:a16="http://schemas.microsoft.com/office/drawing/2014/main" id="{39F2F29C-2D2D-F943-E7D9-FDB270CF72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6786558" y="2890206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5">
                <a:extLst>
                  <a:ext uri="{FF2B5EF4-FFF2-40B4-BE49-F238E27FC236}">
                    <a16:creationId xmlns:a16="http://schemas.microsoft.com/office/drawing/2014/main" id="{97310736-240F-3580-864A-E31BE47118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6858170" y="3050429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" name="Picture 5">
                <a:extLst>
                  <a:ext uri="{FF2B5EF4-FFF2-40B4-BE49-F238E27FC236}">
                    <a16:creationId xmlns:a16="http://schemas.microsoft.com/office/drawing/2014/main" id="{BDF350D5-7FDE-8464-FFE6-AACE76685F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6993756" y="2719005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" name="Picture 5">
                <a:extLst>
                  <a:ext uri="{FF2B5EF4-FFF2-40B4-BE49-F238E27FC236}">
                    <a16:creationId xmlns:a16="http://schemas.microsoft.com/office/drawing/2014/main" id="{7288B755-F4FB-7A93-A2EE-265B4B7F91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173447" y="2980755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5">
                <a:extLst>
                  <a:ext uri="{FF2B5EF4-FFF2-40B4-BE49-F238E27FC236}">
                    <a16:creationId xmlns:a16="http://schemas.microsoft.com/office/drawing/2014/main" id="{3CB6B3A6-3CE4-7897-6D9F-7FC643578D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311653" y="2916717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5">
                <a:extLst>
                  <a:ext uri="{FF2B5EF4-FFF2-40B4-BE49-F238E27FC236}">
                    <a16:creationId xmlns:a16="http://schemas.microsoft.com/office/drawing/2014/main" id="{9E1BE334-E8CE-333F-69D7-91A407B3D6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302426" y="2642897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5">
                <a:extLst>
                  <a:ext uri="{FF2B5EF4-FFF2-40B4-BE49-F238E27FC236}">
                    <a16:creationId xmlns:a16="http://schemas.microsoft.com/office/drawing/2014/main" id="{5F77878A-B395-6EA6-F218-74C437D061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514653" y="2774472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5">
                <a:extLst>
                  <a:ext uri="{FF2B5EF4-FFF2-40B4-BE49-F238E27FC236}">
                    <a16:creationId xmlns:a16="http://schemas.microsoft.com/office/drawing/2014/main" id="{04C92CBB-1262-B028-17A1-2227E76DC7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645674" y="2688559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" name="Picture 5">
                <a:extLst>
                  <a:ext uri="{FF2B5EF4-FFF2-40B4-BE49-F238E27FC236}">
                    <a16:creationId xmlns:a16="http://schemas.microsoft.com/office/drawing/2014/main" id="{D7ECE608-B9C1-B4FA-F692-0C3F7BDC36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645674" y="2968293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5">
                <a:extLst>
                  <a:ext uri="{FF2B5EF4-FFF2-40B4-BE49-F238E27FC236}">
                    <a16:creationId xmlns:a16="http://schemas.microsoft.com/office/drawing/2014/main" id="{B6453F9B-9D2E-574F-C46F-8528D7C862A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485"/>
              <a:stretch/>
            </p:blipFill>
            <p:spPr bwMode="auto">
              <a:xfrm>
                <a:off x="7047567" y="3132260"/>
                <a:ext cx="73469" cy="75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1" name="Content Placeholder 33">
              <a:extLst>
                <a:ext uri="{FF2B5EF4-FFF2-40B4-BE49-F238E27FC236}">
                  <a16:creationId xmlns:a16="http://schemas.microsoft.com/office/drawing/2014/main" id="{8B85FC44-5174-8A79-37B4-97FCCE2CC0D6}"/>
                </a:ext>
              </a:extLst>
            </p:cNvPr>
            <p:cNvSpPr txBox="1">
              <a:spLocks/>
            </p:cNvSpPr>
            <p:nvPr/>
          </p:nvSpPr>
          <p:spPr>
            <a:xfrm>
              <a:off x="6739470" y="2933322"/>
              <a:ext cx="903734" cy="253623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ILC2</a:t>
              </a:r>
              <a:endParaRPr kumimoji="0" lang="en-US" sz="110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hthoek 30">
              <a:extLst>
                <a:ext uri="{FF2B5EF4-FFF2-40B4-BE49-F238E27FC236}">
                  <a16:creationId xmlns:a16="http://schemas.microsoft.com/office/drawing/2014/main" id="{15A3EB60-A0C4-F5D7-C406-4F516D330831}"/>
                </a:ext>
              </a:extLst>
            </p:cNvPr>
            <p:cNvSpPr/>
            <p:nvPr/>
          </p:nvSpPr>
          <p:spPr>
            <a:xfrm>
              <a:off x="7942976" y="5093772"/>
              <a:ext cx="1165990" cy="1127714"/>
            </a:xfrm>
            <a:prstGeom prst="flowChartConnector">
              <a:avLst/>
            </a:pr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979" r="-11979"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Content Placeholder 33">
              <a:extLst>
                <a:ext uri="{FF2B5EF4-FFF2-40B4-BE49-F238E27FC236}">
                  <a16:creationId xmlns:a16="http://schemas.microsoft.com/office/drawing/2014/main" id="{B0FF395D-74A1-6A55-C2A9-1616B2BBBF94}"/>
                </a:ext>
              </a:extLst>
            </p:cNvPr>
            <p:cNvSpPr txBox="1">
              <a:spLocks/>
            </p:cNvSpPr>
            <p:nvPr/>
          </p:nvSpPr>
          <p:spPr>
            <a:xfrm>
              <a:off x="2386213" y="4546203"/>
              <a:ext cx="1846503" cy="480588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Healthy esophagus</a:t>
              </a:r>
            </a:p>
          </p:txBody>
        </p:sp>
        <p:pic>
          <p:nvPicPr>
            <p:cNvPr id="54" name="Picture 7">
              <a:extLst>
                <a:ext uri="{FF2B5EF4-FFF2-40B4-BE49-F238E27FC236}">
                  <a16:creationId xmlns:a16="http://schemas.microsoft.com/office/drawing/2014/main" id="{96D4BE2C-7791-DC77-4E89-0A07884F21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7" r="1977"/>
            <a:stretch/>
          </p:blipFill>
          <p:spPr>
            <a:xfrm>
              <a:off x="5597750" y="5091112"/>
              <a:ext cx="1168740" cy="1130374"/>
            </a:xfrm>
            <a:prstGeom prst="flowChartConnector">
              <a:avLst/>
            </a:prstGeom>
          </p:spPr>
        </p:pic>
        <p:sp>
          <p:nvSpPr>
            <p:cNvPr id="55" name="Content Placeholder 33">
              <a:extLst>
                <a:ext uri="{FF2B5EF4-FFF2-40B4-BE49-F238E27FC236}">
                  <a16:creationId xmlns:a16="http://schemas.microsoft.com/office/drawing/2014/main" id="{FE61CA19-21D3-476E-9B11-E9DC802E2190}"/>
                </a:ext>
              </a:extLst>
            </p:cNvPr>
            <p:cNvSpPr txBox="1">
              <a:spLocks/>
            </p:cNvSpPr>
            <p:nvPr/>
          </p:nvSpPr>
          <p:spPr>
            <a:xfrm>
              <a:off x="5587257" y="4797602"/>
              <a:ext cx="608467" cy="201776"/>
            </a:xfrm>
            <a:prstGeom prst="rect">
              <a:avLst/>
            </a:prstGeom>
            <a:noFill/>
          </p:spPr>
          <p:txBody>
            <a:bodyPr vert="horz" wrap="none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Exudate</a:t>
              </a:r>
            </a:p>
          </p:txBody>
        </p:sp>
        <p:cxnSp>
          <p:nvCxnSpPr>
            <p:cNvPr id="56" name="Connettore 2 43">
              <a:extLst>
                <a:ext uri="{FF2B5EF4-FFF2-40B4-BE49-F238E27FC236}">
                  <a16:creationId xmlns:a16="http://schemas.microsoft.com/office/drawing/2014/main" id="{4E78E503-AFD9-0DAB-1103-F9560EDCCB1F}"/>
                </a:ext>
              </a:extLst>
            </p:cNvPr>
            <p:cNvCxnSpPr>
              <a:cxnSpLocks/>
            </p:cNvCxnSpPr>
            <p:nvPr/>
          </p:nvCxnSpPr>
          <p:spPr>
            <a:xfrm>
              <a:off x="5856789" y="4999378"/>
              <a:ext cx="198364" cy="230900"/>
            </a:xfrm>
            <a:prstGeom prst="straightConnector1">
              <a:avLst/>
            </a:prstGeom>
            <a:noFill/>
            <a:ln w="12700" cap="flat" cmpd="sng" algn="ctr">
              <a:solidFill>
                <a:srgbClr val="786D69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7" name="Connettore 2 43">
              <a:extLst>
                <a:ext uri="{FF2B5EF4-FFF2-40B4-BE49-F238E27FC236}">
                  <a16:creationId xmlns:a16="http://schemas.microsoft.com/office/drawing/2014/main" id="{81BC6A8C-A54C-A29D-CD1F-98D037D4ADF6}"/>
                </a:ext>
              </a:extLst>
            </p:cNvPr>
            <p:cNvCxnSpPr>
              <a:cxnSpLocks/>
            </p:cNvCxnSpPr>
            <p:nvPr/>
          </p:nvCxnSpPr>
          <p:spPr>
            <a:xfrm>
              <a:off x="5407985" y="5591249"/>
              <a:ext cx="288928" cy="115485"/>
            </a:xfrm>
            <a:prstGeom prst="straightConnector1">
              <a:avLst/>
            </a:prstGeom>
            <a:noFill/>
            <a:ln w="12700" cap="flat" cmpd="sng" algn="ctr">
              <a:solidFill>
                <a:srgbClr val="786D69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8" name="Content Placeholder 33">
              <a:extLst>
                <a:ext uri="{FF2B5EF4-FFF2-40B4-BE49-F238E27FC236}">
                  <a16:creationId xmlns:a16="http://schemas.microsoft.com/office/drawing/2014/main" id="{2070E147-03D8-1CC2-88E6-1D1A28E51388}"/>
                </a:ext>
              </a:extLst>
            </p:cNvPr>
            <p:cNvSpPr txBox="1">
              <a:spLocks/>
            </p:cNvSpPr>
            <p:nvPr/>
          </p:nvSpPr>
          <p:spPr>
            <a:xfrm>
              <a:off x="4989486" y="5401350"/>
              <a:ext cx="608467" cy="201776"/>
            </a:xfrm>
            <a:prstGeom prst="rect">
              <a:avLst/>
            </a:prstGeom>
            <a:noFill/>
          </p:spPr>
          <p:txBody>
            <a:bodyPr vert="horz" wrap="none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Furrow</a:t>
              </a:r>
            </a:p>
          </p:txBody>
        </p:sp>
        <p:grpSp>
          <p:nvGrpSpPr>
            <p:cNvPr id="59" name="Group 22">
              <a:extLst>
                <a:ext uri="{FF2B5EF4-FFF2-40B4-BE49-F238E27FC236}">
                  <a16:creationId xmlns:a16="http://schemas.microsoft.com/office/drawing/2014/main" id="{1BD77A5E-2A1A-971C-F983-098409D0FE3A}"/>
                </a:ext>
              </a:extLst>
            </p:cNvPr>
            <p:cNvGrpSpPr/>
            <p:nvPr/>
          </p:nvGrpSpPr>
          <p:grpSpPr>
            <a:xfrm>
              <a:off x="8127110" y="4797603"/>
              <a:ext cx="690377" cy="726285"/>
              <a:chOff x="6884471" y="4206298"/>
              <a:chExt cx="867950" cy="944084"/>
            </a:xfrm>
          </p:grpSpPr>
          <p:sp>
            <p:nvSpPr>
              <p:cNvPr id="60" name="Content Placeholder 33">
                <a:extLst>
                  <a:ext uri="{FF2B5EF4-FFF2-40B4-BE49-F238E27FC236}">
                    <a16:creationId xmlns:a16="http://schemas.microsoft.com/office/drawing/2014/main" id="{45BF36DD-856B-BDE7-D78F-F728356AF6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0646" y="4206298"/>
                <a:ext cx="671775" cy="262284"/>
              </a:xfrm>
              <a:prstGeom prst="rect">
                <a:avLst/>
              </a:prstGeom>
              <a:noFill/>
            </p:spPr>
            <p:txBody>
              <a:bodyPr vert="horz" wrap="none" lIns="91440" tIns="45720" rIns="91440" bIns="45720" numCol="1" rtlCol="0" anchor="ctr">
                <a:noAutofit/>
              </a:bodyPr>
              <a:lstStyle>
                <a:lvl1pPr marL="228600" indent="-228600" algn="l" defTabSz="914400" rtl="0" eaLnBrk="1" fontAlgn="ctr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3"/>
                  </a:buClr>
                  <a:buSzPct val="80000"/>
                  <a:buFont typeface="Wingdings" charset="2"/>
                  <a:buChar char="§"/>
                  <a:defRPr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577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3"/>
                  </a:buClr>
                  <a:buFont typeface="Arial" charset="0"/>
                  <a:buChar char="•"/>
                  <a:defRPr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1035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bg2"/>
                  </a:buClr>
                  <a:buFont typeface=".AppleSystemUIFont" charset="-120"/>
                  <a:buChar char="-"/>
                  <a:defRPr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528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bg2"/>
                  </a:buClr>
                  <a:buFont typeface="Arial" charset="0"/>
                  <a:buChar char="•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1913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bg2"/>
                  </a:buClr>
                  <a:buFont typeface=".AppleSystemUIFont" charset="-120"/>
                  <a:buChar char="-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5A5A5"/>
                  </a:buClr>
                  <a:buSzPct val="80000"/>
                  <a:buFont typeface="Wingdings" charset="2"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86D69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Rings</a:t>
                </a:r>
              </a:p>
            </p:txBody>
          </p:sp>
          <p:cxnSp>
            <p:nvCxnSpPr>
              <p:cNvPr id="61" name="Connettore 2 54">
                <a:extLst>
                  <a:ext uri="{FF2B5EF4-FFF2-40B4-BE49-F238E27FC236}">
                    <a16:creationId xmlns:a16="http://schemas.microsoft.com/office/drawing/2014/main" id="{AA719C5F-3ABA-13AD-6618-E39F78102E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0393" y="4446712"/>
                <a:ext cx="31513" cy="429151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786D69">
                    <a:lumMod val="75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2" name="Connettore 2 57">
                <a:extLst>
                  <a:ext uri="{FF2B5EF4-FFF2-40B4-BE49-F238E27FC236}">
                    <a16:creationId xmlns:a16="http://schemas.microsoft.com/office/drawing/2014/main" id="{07C710A3-C8FF-A838-E21D-00BDC6CFE5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84471" y="4446712"/>
                <a:ext cx="422334" cy="70367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786D69">
                    <a:lumMod val="75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63" name="Content Placeholder 33">
              <a:extLst>
                <a:ext uri="{FF2B5EF4-FFF2-40B4-BE49-F238E27FC236}">
                  <a16:creationId xmlns:a16="http://schemas.microsoft.com/office/drawing/2014/main" id="{822C697F-FB8D-FA37-975B-A64A85CF7316}"/>
                </a:ext>
              </a:extLst>
            </p:cNvPr>
            <p:cNvSpPr txBox="1">
              <a:spLocks/>
            </p:cNvSpPr>
            <p:nvPr/>
          </p:nvSpPr>
          <p:spPr>
            <a:xfrm>
              <a:off x="9089846" y="5036678"/>
              <a:ext cx="534337" cy="552043"/>
            </a:xfrm>
            <a:prstGeom prst="rect">
              <a:avLst/>
            </a:prstGeom>
            <a:noFill/>
          </p:spPr>
          <p:txBody>
            <a:bodyPr vert="horz" wrap="none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Stricture</a:t>
              </a:r>
            </a:p>
          </p:txBody>
        </p:sp>
        <p:cxnSp>
          <p:nvCxnSpPr>
            <p:cNvPr id="64" name="Connettore 2 54">
              <a:extLst>
                <a:ext uri="{FF2B5EF4-FFF2-40B4-BE49-F238E27FC236}">
                  <a16:creationId xmlns:a16="http://schemas.microsoft.com/office/drawing/2014/main" id="{E2D7A327-4307-A209-4789-41E664FAA3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7021" y="5394544"/>
              <a:ext cx="610230" cy="321946"/>
            </a:xfrm>
            <a:prstGeom prst="straightConnector1">
              <a:avLst/>
            </a:prstGeom>
            <a:noFill/>
            <a:ln w="12700" cap="flat" cmpd="sng" algn="ctr">
              <a:solidFill>
                <a:srgbClr val="786D69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65" name="Picture 28" descr="A close-up of a person's chest&#10;&#10;Description automatically generated with low confidence">
              <a:extLst>
                <a:ext uri="{FF2B5EF4-FFF2-40B4-BE49-F238E27FC236}">
                  <a16:creationId xmlns:a16="http://schemas.microsoft.com/office/drawing/2014/main" id="{381A8134-19BF-8DFE-94C3-AC09224F4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88" r="16111"/>
            <a:stretch/>
          </p:blipFill>
          <p:spPr>
            <a:xfrm>
              <a:off x="2694960" y="4960031"/>
              <a:ext cx="1167910" cy="1127714"/>
            </a:xfrm>
            <a:prstGeom prst="ellipse">
              <a:avLst/>
            </a:prstGeom>
          </p:spPr>
        </p:pic>
        <p:sp>
          <p:nvSpPr>
            <p:cNvPr id="66" name="Content Placeholder 33">
              <a:extLst>
                <a:ext uri="{FF2B5EF4-FFF2-40B4-BE49-F238E27FC236}">
                  <a16:creationId xmlns:a16="http://schemas.microsoft.com/office/drawing/2014/main" id="{E9382A97-ED7E-7B0C-04BB-AE152E5AA396}"/>
                </a:ext>
              </a:extLst>
            </p:cNvPr>
            <p:cNvSpPr txBox="1">
              <a:spLocks/>
            </p:cNvSpPr>
            <p:nvPr/>
          </p:nvSpPr>
          <p:spPr>
            <a:xfrm>
              <a:off x="4967575" y="5919857"/>
              <a:ext cx="608467" cy="201776"/>
            </a:xfrm>
            <a:prstGeom prst="rect">
              <a:avLst/>
            </a:prstGeom>
            <a:noFill/>
          </p:spPr>
          <p:txBody>
            <a:bodyPr vert="horz" wrap="none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Edema</a:t>
              </a:r>
            </a:p>
          </p:txBody>
        </p:sp>
        <p:cxnSp>
          <p:nvCxnSpPr>
            <p:cNvPr id="67" name="Connettore 2 43">
              <a:extLst>
                <a:ext uri="{FF2B5EF4-FFF2-40B4-BE49-F238E27FC236}">
                  <a16:creationId xmlns:a16="http://schemas.microsoft.com/office/drawing/2014/main" id="{B425C82D-12A7-E5F2-7D41-42CA6FB60DF4}"/>
                </a:ext>
              </a:extLst>
            </p:cNvPr>
            <p:cNvCxnSpPr>
              <a:cxnSpLocks/>
              <a:stCxn id="66" idx="3"/>
            </p:cNvCxnSpPr>
            <p:nvPr/>
          </p:nvCxnSpPr>
          <p:spPr>
            <a:xfrm>
              <a:off x="5576042" y="6020745"/>
              <a:ext cx="334148" cy="36339"/>
            </a:xfrm>
            <a:prstGeom prst="straightConnector1">
              <a:avLst/>
            </a:prstGeom>
            <a:noFill/>
            <a:ln w="12700" cap="flat" cmpd="sng" algn="ctr">
              <a:solidFill>
                <a:srgbClr val="786D69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8" name="Content Placeholder 33">
              <a:extLst>
                <a:ext uri="{FF2B5EF4-FFF2-40B4-BE49-F238E27FC236}">
                  <a16:creationId xmlns:a16="http://schemas.microsoft.com/office/drawing/2014/main" id="{98C15D8D-61B1-1156-70E4-636D85701E50}"/>
                </a:ext>
              </a:extLst>
            </p:cNvPr>
            <p:cNvSpPr txBox="1">
              <a:spLocks/>
            </p:cNvSpPr>
            <p:nvPr/>
          </p:nvSpPr>
          <p:spPr>
            <a:xfrm>
              <a:off x="9089846" y="2724063"/>
              <a:ext cx="1998318" cy="253623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Tissue remodeling </a:t>
              </a:r>
            </a:p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endParaRPr kumimoji="0" 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CasellaDiTesto 69">
              <a:extLst>
                <a:ext uri="{FF2B5EF4-FFF2-40B4-BE49-F238E27FC236}">
                  <a16:creationId xmlns:a16="http://schemas.microsoft.com/office/drawing/2014/main" id="{DBC2D672-FB11-130E-24F4-9E83A3BED0FE}"/>
                </a:ext>
              </a:extLst>
            </p:cNvPr>
            <p:cNvSpPr txBox="1"/>
            <p:nvPr/>
          </p:nvSpPr>
          <p:spPr>
            <a:xfrm>
              <a:off x="464891" y="6361474"/>
              <a:ext cx="5590262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Dellon ES, et al. </a:t>
              </a:r>
              <a:r>
                <a:rPr kumimoji="0" lang="pt-BR" sz="1050" b="0" i="1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Gastrointest Endosc</a:t>
              </a: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. 2014;79(4):577-585.e4. 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786D69">
                      <a:lumMod val="75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8. </a:t>
              </a:r>
              <a:endParaRPr lang="it-IT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" name="Picture 125">
              <a:extLst>
                <a:ext uri="{FF2B5EF4-FFF2-40B4-BE49-F238E27FC236}">
                  <a16:creationId xmlns:a16="http://schemas.microsoft.com/office/drawing/2014/main" id="{C401DF2E-D2C8-0693-4D7A-CF80D0456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080" y="2595749"/>
              <a:ext cx="360049" cy="338859"/>
            </a:xfrm>
            <a:prstGeom prst="rect">
              <a:avLst/>
            </a:prstGeom>
            <a:ln>
              <a:noFill/>
            </a:ln>
          </p:spPr>
        </p:pic>
        <p:sp>
          <p:nvSpPr>
            <p:cNvPr id="72" name="Content Placeholder 33">
              <a:extLst>
                <a:ext uri="{FF2B5EF4-FFF2-40B4-BE49-F238E27FC236}">
                  <a16:creationId xmlns:a16="http://schemas.microsoft.com/office/drawing/2014/main" id="{1C945517-7543-8168-419E-17A87CFFBC12}"/>
                </a:ext>
              </a:extLst>
            </p:cNvPr>
            <p:cNvSpPr txBox="1">
              <a:spLocks/>
            </p:cNvSpPr>
            <p:nvPr/>
          </p:nvSpPr>
          <p:spPr>
            <a:xfrm>
              <a:off x="4730716" y="2961704"/>
              <a:ext cx="799455" cy="224358"/>
            </a:xfrm>
            <a:prstGeom prst="rect">
              <a:avLst/>
            </a:prstGeom>
            <a:noFill/>
          </p:spPr>
          <p:txBody>
            <a:bodyPr vert="horz" lIns="91440" tIns="45720" rIns="91440" bIns="45720" numCol="1" rtlCol="0" anchor="ctr">
              <a:noAutofit/>
            </a:bodyPr>
            <a:lstStyle>
              <a:lvl1pPr marL="228600" indent="-228600" algn="l" defTabSz="914400" rtl="0" eaLnBrk="1" fontAlgn="ctr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SzPct val="80000"/>
                <a:buFont typeface="Wingdings" charset="2"/>
                <a:buChar char="§"/>
                <a:defRPr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577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3"/>
                </a:buClr>
                <a:buFont typeface="Arial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35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528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Arial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913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bg2"/>
                </a:buClr>
                <a:buFont typeface=".AppleSystemUIFont" charset="-120"/>
                <a:buChar char="-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ct val="80000"/>
                <a:buFont typeface="Wingdings" charset="2"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776C68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Basophils</a:t>
              </a:r>
              <a:endParaRPr kumimoji="0" 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776C6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41644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CE1071-5D3C-1ECA-550E-976ED1161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B859322F-CE6F-7E65-7A2D-561465B24900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F7CCF70A-0746-3434-8EF4-620A271C8F56}"/>
              </a:ext>
            </a:extLst>
          </p:cNvPr>
          <p:cNvSpPr txBox="1">
            <a:spLocks/>
          </p:cNvSpPr>
          <p:nvPr/>
        </p:nvSpPr>
        <p:spPr>
          <a:xfrm>
            <a:off x="584296" y="2046238"/>
            <a:ext cx="10735426" cy="18232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has been widely demonstrated that all </a:t>
            </a:r>
            <a:r>
              <a:rPr lang="en-US" sz="2400" dirty="0" err="1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EoE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therapies can revert esophageal fibrosis in short-term treatment, but to date no evidence has been produced on </a:t>
            </a:r>
            <a:r>
              <a:rPr lang="en-US" sz="2400" u="sng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long-term 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effects of specific </a:t>
            </a:r>
            <a:r>
              <a:rPr lang="en-US" sz="2400" dirty="0" err="1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EoE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treatment on esophageal fibrosis and </a:t>
            </a:r>
            <a:r>
              <a:rPr lang="en-US" sz="2400" dirty="0" err="1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EoE</a:t>
            </a:r>
            <a:r>
              <a:rPr 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endoscopic features. 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pic>
        <p:nvPicPr>
          <p:cNvPr id="5" name="Immagine 4" descr="Immagine che contiene diagramma, testo, linea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53889B75-4519-13E8-7B73-D9A3E1B6EE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9737"/>
          <a:stretch>
            <a:fillRect/>
          </a:stretch>
        </p:blipFill>
        <p:spPr>
          <a:xfrm>
            <a:off x="358617" y="3989732"/>
            <a:ext cx="4658633" cy="1604034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40F2647-CEE1-3A71-C864-BC397CA3C7D4}"/>
              </a:ext>
            </a:extLst>
          </p:cNvPr>
          <p:cNvSpPr txBox="1"/>
          <p:nvPr/>
        </p:nvSpPr>
        <p:spPr>
          <a:xfrm>
            <a:off x="129474" y="6516327"/>
            <a:ext cx="79340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Rajan </a:t>
            </a:r>
            <a:r>
              <a:rPr lang="it-IT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it-IT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et al. Journal of </a:t>
            </a:r>
            <a:r>
              <a:rPr lang="it-IT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Allergy</a:t>
            </a:r>
            <a:r>
              <a:rPr lang="it-IT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Clinical </a:t>
            </a:r>
            <a:r>
              <a:rPr lang="it-IT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Immunology</a:t>
            </a:r>
            <a:r>
              <a:rPr lang="it-IT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2016.</a:t>
            </a:r>
          </a:p>
        </p:txBody>
      </p:sp>
      <p:pic>
        <p:nvPicPr>
          <p:cNvPr id="4" name="Immagine 3" descr="Immagine che contiene testo, schermata, diagramma, Diagramma&#10;&#10;Il contenuto generato dall'IA potrebbe non essere corretto.">
            <a:extLst>
              <a:ext uri="{FF2B5EF4-FFF2-40B4-BE49-F238E27FC236}">
                <a16:creationId xmlns:a16="http://schemas.microsoft.com/office/drawing/2014/main" id="{C372627A-CAE9-A73E-0C1F-185268315C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0321" y="3674511"/>
            <a:ext cx="5737383" cy="2234476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CFDEA685-F867-17E6-7E34-6F4176A33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3266" y="5936840"/>
            <a:ext cx="6491844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IT" altLang="it-IT" sz="1800" b="0" i="0" u="sng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altLang="it-IT" sz="1050" dirty="0">
                <a:latin typeface="Arial" panose="020B0604020202020204" pitchFamily="34" charset="0"/>
                <a:cs typeface="Arial" panose="020B0604020202020204" pitchFamily="34" charset="0"/>
              </a:rPr>
              <a:t>Hirano I, et al. </a:t>
            </a:r>
            <a:r>
              <a:rPr kumimoji="0" lang="it-IT" altLang="it-IT" sz="105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Gastroenterology</a:t>
            </a:r>
            <a:r>
              <a:rPr lang="it-IT" altLang="it-IT" sz="1050" dirty="0">
                <a:latin typeface="Arial" panose="020B0604020202020204" pitchFamily="34" charset="0"/>
                <a:cs typeface="Arial" panose="020B0604020202020204" pitchFamily="34" charset="0"/>
              </a:rPr>
              <a:t>, 2024</a:t>
            </a:r>
            <a:br>
              <a:rPr kumimoji="0" lang="it-IT" altLang="it-IT" sz="1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it-IT" altLang="it-IT" sz="1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01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ADDA1-D37B-8EC3-2620-57BC51C39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4E7E1396-35E1-19F0-CD90-6C03739C871A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 AND METHODS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0DE20E78-EAE4-9BBC-FD2A-71D692BE97B4}"/>
              </a:ext>
            </a:extLst>
          </p:cNvPr>
          <p:cNvSpPr txBox="1">
            <a:spLocks/>
          </p:cNvSpPr>
          <p:nvPr/>
        </p:nvSpPr>
        <p:spPr>
          <a:xfrm>
            <a:off x="2414857" y="2081901"/>
            <a:ext cx="7362276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EoE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patients referred to our center since 2022. </a:t>
            </a:r>
            <a:endParaRPr lang="en-US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97E8E09-8EDD-66A3-56B0-7CFC00FC5423}"/>
              </a:ext>
            </a:extLst>
          </p:cNvPr>
          <p:cNvSpPr txBox="1"/>
          <p:nvPr/>
        </p:nvSpPr>
        <p:spPr>
          <a:xfrm>
            <a:off x="1621963" y="3115910"/>
            <a:ext cx="89480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EGDs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biopsies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performed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starting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treatment and after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weeks of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therapy </a:t>
            </a:r>
            <a:r>
              <a:rPr lang="it-IT" sz="2800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modification</a:t>
            </a:r>
            <a:r>
              <a:rPr lang="it-IT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2867C7B-1CD9-D653-DD35-B7436EC9891B}"/>
              </a:ext>
            </a:extLst>
          </p:cNvPr>
          <p:cNvSpPr txBox="1"/>
          <p:nvPr/>
        </p:nvSpPr>
        <p:spPr>
          <a:xfrm>
            <a:off x="593266" y="4993815"/>
            <a:ext cx="110054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In all patients who achieved clinical/histological remission and whose treatment remained unchanged (type and dose of therapy) for at least one year, a further EGDs with esophageal biopsies was performed at 52 weeks</a:t>
            </a:r>
            <a:r>
              <a:rPr lang="it-IT" sz="28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reccia giù 9">
            <a:extLst>
              <a:ext uri="{FF2B5EF4-FFF2-40B4-BE49-F238E27FC236}">
                <a16:creationId xmlns:a16="http://schemas.microsoft.com/office/drawing/2014/main" id="{1DDCEE3D-A9EF-0457-E067-6EA80375DC57}"/>
              </a:ext>
            </a:extLst>
          </p:cNvPr>
          <p:cNvSpPr/>
          <p:nvPr/>
        </p:nvSpPr>
        <p:spPr>
          <a:xfrm>
            <a:off x="5769422" y="2643475"/>
            <a:ext cx="653143" cy="43802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giù 10">
            <a:extLst>
              <a:ext uri="{FF2B5EF4-FFF2-40B4-BE49-F238E27FC236}">
                <a16:creationId xmlns:a16="http://schemas.microsoft.com/office/drawing/2014/main" id="{07CBBF73-4FF4-005C-4693-4C0C39F5197B}"/>
              </a:ext>
            </a:extLst>
          </p:cNvPr>
          <p:cNvSpPr/>
          <p:nvPr/>
        </p:nvSpPr>
        <p:spPr>
          <a:xfrm>
            <a:off x="5769421" y="4555791"/>
            <a:ext cx="653143" cy="43802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92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84647-29DF-BCE2-054A-1CA3844B2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0AD97D8B-AF20-F5B3-3000-0F02FB4CE707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 AND METHODS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5" name="Immagine 4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7DE9CCF2-8D3F-CDE8-DED7-AD69416C0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058" y="2258107"/>
            <a:ext cx="6691011" cy="420939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65E9E31-F6C8-7C3E-776D-FBA64EFF30BA}"/>
              </a:ext>
            </a:extLst>
          </p:cNvPr>
          <p:cNvSpPr txBox="1"/>
          <p:nvPr/>
        </p:nvSpPr>
        <p:spPr>
          <a:xfrm>
            <a:off x="6584009" y="6518954"/>
            <a:ext cx="75742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u="sng" dirty="0" err="1">
                <a:latin typeface="Arial" panose="020B0604020202020204" pitchFamily="34" charset="0"/>
                <a:cs typeface="Arial" panose="020B0604020202020204" pitchFamily="34" charset="0"/>
              </a:rPr>
              <a:t>Hirano</a:t>
            </a:r>
            <a:r>
              <a:rPr lang="it-IT" sz="1050" u="sng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it-IT" sz="1050" dirty="0">
                <a:latin typeface="Arial" panose="020B0604020202020204" pitchFamily="34" charset="0"/>
                <a:cs typeface="Arial" panose="020B0604020202020204" pitchFamily="34" charset="0"/>
              </a:rPr>
              <a:t>Alimentary Pharmacology &amp; </a:t>
            </a:r>
            <a:r>
              <a:rPr lang="it-IT" sz="1050" u="sng" dirty="0">
                <a:latin typeface="Arial" panose="020B0604020202020204" pitchFamily="34" charset="0"/>
                <a:cs typeface="Arial" panose="020B0604020202020204" pitchFamily="34" charset="0"/>
              </a:rPr>
              <a:t>Therapeutics 2025  </a:t>
            </a:r>
          </a:p>
          <a:p>
            <a:endParaRPr lang="it-IT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091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D0117-889A-1664-A2DC-13A1CA6DE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3">
            <a:extLst>
              <a:ext uri="{FF2B5EF4-FFF2-40B4-BE49-F238E27FC236}">
                <a16:creationId xmlns:a16="http://schemas.microsoft.com/office/drawing/2014/main" id="{55F48C1B-0A2C-D423-8E33-8B596A397EA6}"/>
              </a:ext>
            </a:extLst>
          </p:cNvPr>
          <p:cNvSpPr txBox="1">
            <a:spLocks/>
          </p:cNvSpPr>
          <p:nvPr/>
        </p:nvSpPr>
        <p:spPr>
          <a:xfrm>
            <a:off x="2364058" y="1477521"/>
            <a:ext cx="7463883" cy="7805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446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MATHERIAL AND METHODS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5" name="Immagine 4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BD40727A-9301-4F9D-B02A-52392CB30D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5385" b="76786"/>
          <a:stretch>
            <a:fillRect/>
          </a:stretch>
        </p:blipFill>
        <p:spPr>
          <a:xfrm>
            <a:off x="1954436" y="2214931"/>
            <a:ext cx="2985182" cy="97718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1E7B294F-74AD-D441-4673-CEF927E8E47F}"/>
              </a:ext>
            </a:extLst>
          </p:cNvPr>
          <p:cNvSpPr txBox="1"/>
          <p:nvPr/>
        </p:nvSpPr>
        <p:spPr>
          <a:xfrm>
            <a:off x="6584009" y="6518954"/>
            <a:ext cx="75742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u="sng" dirty="0" err="1">
                <a:latin typeface="Arial" panose="020B0604020202020204" pitchFamily="34" charset="0"/>
                <a:cs typeface="Arial" panose="020B0604020202020204" pitchFamily="34" charset="0"/>
              </a:rPr>
              <a:t>Hirano</a:t>
            </a:r>
            <a:r>
              <a:rPr lang="it-IT" sz="1050" u="sng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it-IT" sz="1050" dirty="0">
                <a:latin typeface="Arial" panose="020B0604020202020204" pitchFamily="34" charset="0"/>
                <a:cs typeface="Arial" panose="020B0604020202020204" pitchFamily="34" charset="0"/>
              </a:rPr>
              <a:t>Alimentary Pharmacology &amp; </a:t>
            </a:r>
            <a:r>
              <a:rPr lang="it-IT" sz="1050" u="sng" dirty="0">
                <a:latin typeface="Arial" panose="020B0604020202020204" pitchFamily="34" charset="0"/>
                <a:cs typeface="Arial" panose="020B0604020202020204" pitchFamily="34" charset="0"/>
              </a:rPr>
              <a:t>Therapeutics 2025  </a:t>
            </a:r>
          </a:p>
          <a:p>
            <a:endParaRPr lang="it-IT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48701902-A499-0301-DE99-5AAA639515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67031" r="61914" b="14425"/>
          <a:stretch>
            <a:fillRect/>
          </a:stretch>
        </p:blipFill>
        <p:spPr>
          <a:xfrm>
            <a:off x="2384716" y="3856758"/>
            <a:ext cx="2392680" cy="780586"/>
          </a:xfrm>
          <a:prstGeom prst="rect">
            <a:avLst/>
          </a:prstGeom>
        </p:spPr>
      </p:pic>
      <p:pic>
        <p:nvPicPr>
          <p:cNvPr id="4" name="Immagine 3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1ECC9651-E142-15A1-1980-F92E672CB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5884" r="57484" b="34536"/>
          <a:stretch>
            <a:fillRect/>
          </a:stretch>
        </p:blipFill>
        <p:spPr>
          <a:xfrm>
            <a:off x="1932700" y="5198777"/>
            <a:ext cx="2844696" cy="824173"/>
          </a:xfrm>
          <a:prstGeom prst="rect">
            <a:avLst/>
          </a:prstGeom>
        </p:spPr>
      </p:pic>
      <p:pic>
        <p:nvPicPr>
          <p:cNvPr id="8" name="Immagine 7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9EFFDF42-9DC2-EE67-131C-281AFF2A5A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6064" r="59239" b="55057"/>
          <a:stretch>
            <a:fillRect/>
          </a:stretch>
        </p:blipFill>
        <p:spPr>
          <a:xfrm>
            <a:off x="8492880" y="2371492"/>
            <a:ext cx="2727359" cy="794704"/>
          </a:xfrm>
          <a:prstGeom prst="rect">
            <a:avLst/>
          </a:prstGeom>
        </p:spPr>
      </p:pic>
      <p:pic>
        <p:nvPicPr>
          <p:cNvPr id="9" name="Immagine 8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61A23520-DED6-F2FB-D631-177C168FC2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319" t="85472" r="64965" b="-1423"/>
          <a:stretch>
            <a:fillRect/>
          </a:stretch>
        </p:blipFill>
        <p:spPr>
          <a:xfrm>
            <a:off x="8460540" y="5275156"/>
            <a:ext cx="2499359" cy="671417"/>
          </a:xfrm>
          <a:prstGeom prst="rect">
            <a:avLst/>
          </a:prstGeom>
        </p:spPr>
      </p:pic>
      <p:pic>
        <p:nvPicPr>
          <p:cNvPr id="2" name="Immagine 1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C5B11C9A-76C9-1F0E-D93B-E062C33A0A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534" r="3535" b="-961"/>
          <a:stretch>
            <a:fillRect/>
          </a:stretch>
        </p:blipFill>
        <p:spPr>
          <a:xfrm>
            <a:off x="5208754" y="2155715"/>
            <a:ext cx="3474720" cy="42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97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34468E-F2F5-41DF-85F2-8328166C14D4}"/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689</Words>
  <Application>Microsoft Office PowerPoint</Application>
  <PresentationFormat>Widescreen</PresentationFormat>
  <Paragraphs>133</Paragraphs>
  <Slides>15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1" baseType="lpstr">
      <vt:lpstr>Aptos</vt:lpstr>
      <vt:lpstr>Arial</vt:lpstr>
      <vt:lpstr>Calibri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28</cp:revision>
  <dcterms:created xsi:type="dcterms:W3CDTF">2025-02-03T13:31:41Z</dcterms:created>
  <dcterms:modified xsi:type="dcterms:W3CDTF">2026-04-16T10:37:59Z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